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9" r:id="rId11"/>
    <p:sldId id="267" r:id="rId12"/>
    <p:sldId id="268" r:id="rId13"/>
    <p:sldId id="270" r:id="rId14"/>
    <p:sldId id="271"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19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9DFDA7-B865-49FB-BBB2-DE501A017D43}" type="datetimeFigureOut">
              <a:rPr lang="en-US" smtClean="0"/>
              <a:pPr/>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5E11D-5E49-42D9-A97D-791A57C38F5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9DFDA7-B865-49FB-BBB2-DE501A017D43}" type="datetimeFigureOut">
              <a:rPr lang="en-US" smtClean="0"/>
              <a:pPr/>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5E11D-5E49-42D9-A97D-791A57C38F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9DFDA7-B865-49FB-BBB2-DE501A017D43}" type="datetimeFigureOut">
              <a:rPr lang="en-US" smtClean="0"/>
              <a:pPr/>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5E11D-5E49-42D9-A97D-791A57C38F5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9DFDA7-B865-49FB-BBB2-DE501A017D43}" type="datetimeFigureOut">
              <a:rPr lang="en-US" smtClean="0"/>
              <a:pPr/>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5E11D-5E49-42D9-A97D-791A57C38F5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9DFDA7-B865-49FB-BBB2-DE501A017D43}" type="datetimeFigureOut">
              <a:rPr lang="en-US" smtClean="0"/>
              <a:pPr/>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5E11D-5E49-42D9-A97D-791A57C38F5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9DFDA7-B865-49FB-BBB2-DE501A017D43}" type="datetimeFigureOut">
              <a:rPr lang="en-US" smtClean="0"/>
              <a:pPr/>
              <a:t>9/25/2012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A5E11D-5E49-42D9-A97D-791A57C38F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9DFDA7-B865-49FB-BBB2-DE501A017D43}" type="datetimeFigureOut">
              <a:rPr lang="en-US" smtClean="0"/>
              <a:pPr/>
              <a:t>9/25/2012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A5E11D-5E49-42D9-A97D-791A57C38F5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9DFDA7-B865-49FB-BBB2-DE501A017D43}" type="datetimeFigureOut">
              <a:rPr lang="en-US" smtClean="0"/>
              <a:pPr/>
              <a:t>9/25/2012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A5E11D-5E49-42D9-A97D-791A57C38F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9DFDA7-B865-49FB-BBB2-DE501A017D43}" type="datetimeFigureOut">
              <a:rPr lang="en-US" smtClean="0"/>
              <a:pPr/>
              <a:t>9/25/2012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A5E11D-5E49-42D9-A97D-791A57C38F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9DFDA7-B865-49FB-BBB2-DE501A017D43}" type="datetimeFigureOut">
              <a:rPr lang="en-US" smtClean="0"/>
              <a:pPr/>
              <a:t>9/25/2012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A5E11D-5E49-42D9-A97D-791A57C38F5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9DFDA7-B865-49FB-BBB2-DE501A017D43}" type="datetimeFigureOut">
              <a:rPr lang="en-US" smtClean="0"/>
              <a:pPr/>
              <a:t>9/25/2012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A5E11D-5E49-42D9-A97D-791A57C38F5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9DFDA7-B865-49FB-BBB2-DE501A017D43}" type="datetimeFigureOut">
              <a:rPr lang="en-US" smtClean="0"/>
              <a:pPr/>
              <a:t>9/25/2012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A5E11D-5E49-42D9-A97D-791A57C38F5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5 Domains of Writing </a:t>
            </a:r>
            <a:endParaRPr lang="en-US" dirty="0"/>
          </a:p>
        </p:txBody>
      </p:sp>
      <p:pic>
        <p:nvPicPr>
          <p:cNvPr id="1026" name="Picture 2" descr="C:\Documents and Settings\user\Local Settings\Temporary Internet Files\Content.IE5\VN3URO2R\MC900433829[1].png"/>
          <p:cNvPicPr>
            <a:picLocks noChangeAspect="1" noChangeArrowheads="1"/>
          </p:cNvPicPr>
          <p:nvPr/>
        </p:nvPicPr>
        <p:blipFill>
          <a:blip r:embed="rId2"/>
          <a:srcRect/>
          <a:stretch>
            <a:fillRect/>
          </a:stretch>
        </p:blipFill>
        <p:spPr bwMode="auto">
          <a:xfrm>
            <a:off x="609600" y="3733800"/>
            <a:ext cx="2514600" cy="2514600"/>
          </a:xfrm>
          <a:prstGeom prst="rect">
            <a:avLst/>
          </a:prstGeom>
          <a:noFill/>
        </p:spPr>
      </p:pic>
      <p:pic>
        <p:nvPicPr>
          <p:cNvPr id="1027" name="Picture 3" descr="C:\Documents and Settings\user\Local Settings\Temporary Internet Files\Content.IE5\MUC0VUFJ\MC900290031[1].wmf"/>
          <p:cNvPicPr>
            <a:picLocks noChangeAspect="1" noChangeArrowheads="1"/>
          </p:cNvPicPr>
          <p:nvPr/>
        </p:nvPicPr>
        <p:blipFill>
          <a:blip r:embed="rId3"/>
          <a:srcRect/>
          <a:stretch>
            <a:fillRect/>
          </a:stretch>
        </p:blipFill>
        <p:spPr bwMode="auto">
          <a:xfrm>
            <a:off x="6324600" y="3581400"/>
            <a:ext cx="2133600" cy="252739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Strong Nouns and Verbs</a:t>
            </a:r>
            <a:endParaRPr lang="en-US" dirty="0"/>
          </a:p>
        </p:txBody>
      </p:sp>
      <p:sp>
        <p:nvSpPr>
          <p:cNvPr id="3" name="Content Placeholder 2"/>
          <p:cNvSpPr>
            <a:spLocks noGrp="1"/>
          </p:cNvSpPr>
          <p:nvPr>
            <p:ph idx="1"/>
          </p:nvPr>
        </p:nvSpPr>
        <p:spPr/>
        <p:txBody>
          <a:bodyPr>
            <a:normAutofit/>
          </a:bodyPr>
          <a:lstStyle/>
          <a:p>
            <a:pPr>
              <a:buNone/>
            </a:pPr>
            <a:r>
              <a:rPr lang="en-US" dirty="0" smtClean="0"/>
              <a:t>The CONTENT of your writing will be better when you use </a:t>
            </a:r>
            <a:r>
              <a:rPr lang="en-US" dirty="0" smtClean="0">
                <a:solidFill>
                  <a:schemeClr val="accent3">
                    <a:lumMod val="75000"/>
                  </a:schemeClr>
                </a:solidFill>
              </a:rPr>
              <a:t>C</a:t>
            </a:r>
            <a:r>
              <a:rPr lang="en-US" dirty="0" smtClean="0">
                <a:solidFill>
                  <a:srgbClr val="7030A0"/>
                </a:solidFill>
              </a:rPr>
              <a:t>O</a:t>
            </a:r>
            <a:r>
              <a:rPr lang="en-US" dirty="0" smtClean="0">
                <a:solidFill>
                  <a:schemeClr val="bg2">
                    <a:lumMod val="25000"/>
                  </a:schemeClr>
                </a:solidFill>
              </a:rPr>
              <a:t>L</a:t>
            </a:r>
            <a:r>
              <a:rPr lang="en-US" dirty="0" smtClean="0"/>
              <a:t>O</a:t>
            </a:r>
            <a:r>
              <a:rPr lang="en-US" dirty="0" smtClean="0">
                <a:solidFill>
                  <a:schemeClr val="accent6">
                    <a:lumMod val="75000"/>
                  </a:schemeClr>
                </a:solidFill>
              </a:rPr>
              <a:t>R</a:t>
            </a:r>
            <a:r>
              <a:rPr lang="en-US" dirty="0" smtClean="0">
                <a:solidFill>
                  <a:schemeClr val="accent3">
                    <a:lumMod val="75000"/>
                  </a:schemeClr>
                </a:solidFill>
              </a:rPr>
              <a:t>F</a:t>
            </a:r>
            <a:r>
              <a:rPr lang="en-US" dirty="0" smtClean="0">
                <a:solidFill>
                  <a:schemeClr val="accent5">
                    <a:lumMod val="50000"/>
                  </a:schemeClr>
                </a:solidFill>
              </a:rPr>
              <a:t>U</a:t>
            </a:r>
            <a:r>
              <a:rPr lang="en-US" dirty="0" smtClean="0">
                <a:solidFill>
                  <a:schemeClr val="accent2">
                    <a:lumMod val="75000"/>
                  </a:schemeClr>
                </a:solidFill>
              </a:rPr>
              <a:t>L</a:t>
            </a:r>
            <a:r>
              <a:rPr lang="en-US" dirty="0" smtClean="0"/>
              <a:t> adjectives and adverbs.</a:t>
            </a:r>
          </a:p>
          <a:p>
            <a:pPr>
              <a:buNone/>
            </a:pPr>
            <a:r>
              <a:rPr lang="en-US" dirty="0" smtClean="0"/>
              <a:t>Example: </a:t>
            </a:r>
          </a:p>
          <a:p>
            <a:pPr>
              <a:buNone/>
            </a:pPr>
            <a:r>
              <a:rPr lang="en-US" dirty="0" smtClean="0"/>
              <a:t>“She took an Advil with a tall cool glass of water. Her head had been pounding for over an hour and she still had another two hours of work at Chuck E Cheese.”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18.bmp"/>
          <p:cNvPicPr>
            <a:picLocks noGrp="1"/>
          </p:cNvPicPr>
          <p:nvPr>
            <p:ph idx="1"/>
          </p:nvPr>
        </p:nvPicPr>
        <p:blipFill>
          <a:blip r:embed="rId2"/>
          <a:srcRect/>
          <a:stretch>
            <a:fillRect/>
          </a:stretch>
        </p:blipFill>
        <p:spPr bwMode="auto">
          <a:xfrm>
            <a:off x="457200" y="304800"/>
            <a:ext cx="8077200" cy="624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turn!</a:t>
            </a:r>
            <a:endParaRPr lang="en-US" dirty="0"/>
          </a:p>
        </p:txBody>
      </p:sp>
      <p:sp>
        <p:nvSpPr>
          <p:cNvPr id="3" name="Content Placeholder 2"/>
          <p:cNvSpPr>
            <a:spLocks noGrp="1"/>
          </p:cNvSpPr>
          <p:nvPr>
            <p:ph idx="1"/>
          </p:nvPr>
        </p:nvSpPr>
        <p:spPr>
          <a:xfrm>
            <a:off x="457200" y="1600201"/>
            <a:ext cx="8229600" cy="1143000"/>
          </a:xfrm>
        </p:spPr>
        <p:txBody>
          <a:bodyPr>
            <a:normAutofit/>
          </a:bodyPr>
          <a:lstStyle/>
          <a:p>
            <a:pPr>
              <a:buNone/>
            </a:pPr>
            <a:r>
              <a:rPr lang="en-US" dirty="0" smtClean="0"/>
              <a:t>Write an exact noun for each of these common nouns: </a:t>
            </a:r>
          </a:p>
          <a:p>
            <a:pPr>
              <a:buNone/>
            </a:pPr>
            <a:endParaRPr lang="en-US" dirty="0"/>
          </a:p>
        </p:txBody>
      </p:sp>
      <p:sp>
        <p:nvSpPr>
          <p:cNvPr id="6" name="TextBox 5"/>
          <p:cNvSpPr txBox="1"/>
          <p:nvPr/>
        </p:nvSpPr>
        <p:spPr>
          <a:xfrm>
            <a:off x="533400" y="2895600"/>
            <a:ext cx="8077200" cy="3046988"/>
          </a:xfrm>
          <a:prstGeom prst="rect">
            <a:avLst/>
          </a:prstGeom>
          <a:noFill/>
        </p:spPr>
        <p:txBody>
          <a:bodyPr wrap="square" numCol="2" rtlCol="0">
            <a:spAutoFit/>
          </a:bodyPr>
          <a:lstStyle/>
          <a:p>
            <a:pPr>
              <a:buFont typeface="Arial" pitchFamily="34" charset="0"/>
              <a:buChar char="•"/>
            </a:pPr>
            <a:r>
              <a:rPr lang="en-US" sz="3200" dirty="0" smtClean="0"/>
              <a:t>Flower</a:t>
            </a:r>
          </a:p>
          <a:p>
            <a:pPr>
              <a:buFont typeface="Arial" pitchFamily="34" charset="0"/>
              <a:buChar char="•"/>
            </a:pPr>
            <a:r>
              <a:rPr lang="en-US" sz="3200" dirty="0" smtClean="0"/>
              <a:t>Noise </a:t>
            </a:r>
          </a:p>
          <a:p>
            <a:pPr>
              <a:buFont typeface="Arial" pitchFamily="34" charset="0"/>
              <a:buChar char="•"/>
            </a:pPr>
            <a:r>
              <a:rPr lang="en-US" sz="3200" dirty="0" smtClean="0"/>
              <a:t>Bird </a:t>
            </a:r>
          </a:p>
          <a:p>
            <a:pPr>
              <a:buFont typeface="Arial" pitchFamily="34" charset="0"/>
              <a:buChar char="•"/>
            </a:pPr>
            <a:r>
              <a:rPr lang="en-US" sz="3200" dirty="0" smtClean="0"/>
              <a:t>Store</a:t>
            </a:r>
          </a:p>
          <a:p>
            <a:pPr>
              <a:buFont typeface="Arial" pitchFamily="34" charset="0"/>
              <a:buChar char="•"/>
            </a:pPr>
            <a:r>
              <a:rPr lang="en-US" sz="3200" dirty="0" smtClean="0"/>
              <a:t>Holiday </a:t>
            </a:r>
          </a:p>
          <a:p>
            <a:pPr>
              <a:buFont typeface="Arial" pitchFamily="34" charset="0"/>
              <a:buChar char="•"/>
            </a:pPr>
            <a:r>
              <a:rPr lang="en-US" sz="3200" dirty="0" smtClean="0"/>
              <a:t>Building</a:t>
            </a:r>
          </a:p>
          <a:p>
            <a:pPr>
              <a:buFont typeface="Arial" pitchFamily="34" charset="0"/>
              <a:buChar char="•"/>
            </a:pPr>
            <a:r>
              <a:rPr lang="en-US" sz="3200" dirty="0" smtClean="0"/>
              <a:t>Meat</a:t>
            </a:r>
          </a:p>
          <a:p>
            <a:pPr>
              <a:buFont typeface="Arial" pitchFamily="34" charset="0"/>
              <a:buChar char="•"/>
            </a:pPr>
            <a:r>
              <a:rPr lang="en-US" sz="3200" dirty="0" smtClean="0"/>
              <a:t>Car</a:t>
            </a:r>
          </a:p>
          <a:p>
            <a:pPr>
              <a:buFont typeface="Arial" pitchFamily="34" charset="0"/>
              <a:buChar char="•"/>
            </a:pPr>
            <a:r>
              <a:rPr lang="en-US" sz="3200" dirty="0" smtClean="0"/>
              <a:t>Candy </a:t>
            </a:r>
          </a:p>
          <a:p>
            <a:pPr>
              <a:buFont typeface="Arial" pitchFamily="34" charset="0"/>
              <a:buChar char="•"/>
            </a:pPr>
            <a:r>
              <a:rPr lang="en-US" sz="3200" dirty="0" smtClean="0"/>
              <a:t>Dog</a:t>
            </a:r>
          </a:p>
          <a:p>
            <a:pPr>
              <a:buFont typeface="Arial" pitchFamily="34" charset="0"/>
              <a:buChar char="•"/>
            </a:pPr>
            <a:r>
              <a:rPr lang="en-US" sz="3200" dirty="0" smtClean="0"/>
              <a:t>House</a:t>
            </a:r>
          </a:p>
          <a:p>
            <a:pPr>
              <a:buFont typeface="Arial" pitchFamily="34" charset="0"/>
              <a:buChar char="•"/>
            </a:pPr>
            <a:r>
              <a:rPr lang="en-US" sz="3200" dirty="0" smtClean="0"/>
              <a:t>Room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0.bmp"/>
          <p:cNvPicPr>
            <a:picLocks noGrp="1"/>
          </p:cNvPicPr>
          <p:nvPr>
            <p:ph idx="1"/>
          </p:nvPr>
        </p:nvPicPr>
        <p:blipFill>
          <a:blip r:embed="rId2"/>
          <a:srcRect/>
          <a:stretch>
            <a:fillRect/>
          </a:stretch>
        </p:blipFill>
        <p:spPr bwMode="auto">
          <a:xfrm>
            <a:off x="533400" y="457200"/>
            <a:ext cx="8610600" cy="59435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21.bmp"/>
          <p:cNvPicPr>
            <a:picLocks noGrp="1"/>
          </p:cNvPicPr>
          <p:nvPr>
            <p:ph idx="1"/>
          </p:nvPr>
        </p:nvPicPr>
        <p:blipFill>
          <a:blip r:embed="rId2"/>
          <a:srcRect/>
          <a:stretch>
            <a:fillRect/>
          </a:stretch>
        </p:blipFill>
        <p:spPr bwMode="auto">
          <a:xfrm>
            <a:off x="533400" y="381000"/>
            <a:ext cx="8077200" cy="609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22.bmp"/>
          <p:cNvPicPr>
            <a:picLocks noGrp="1"/>
          </p:cNvPicPr>
          <p:nvPr>
            <p:ph idx="1"/>
          </p:nvPr>
        </p:nvPicPr>
        <p:blipFill>
          <a:blip r:embed="rId2"/>
          <a:srcRect/>
          <a:stretch>
            <a:fillRect/>
          </a:stretch>
        </p:blipFill>
        <p:spPr bwMode="auto">
          <a:xfrm>
            <a:off x="228600" y="381000"/>
            <a:ext cx="8610600" cy="6095999"/>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23.bmp"/>
          <p:cNvPicPr>
            <a:picLocks noGrp="1"/>
          </p:cNvPicPr>
          <p:nvPr>
            <p:ph idx="1"/>
          </p:nvPr>
        </p:nvPicPr>
        <p:blipFill>
          <a:blip r:embed="rId2"/>
          <a:srcRect/>
          <a:stretch>
            <a:fillRect/>
          </a:stretch>
        </p:blipFill>
        <p:spPr bwMode="auto">
          <a:xfrm>
            <a:off x="228600" y="304800"/>
            <a:ext cx="8534400" cy="5943599"/>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1295400"/>
          </a:xfrm>
        </p:spPr>
        <p:txBody>
          <a:bodyPr/>
          <a:lstStyle/>
          <a:p>
            <a:pPr>
              <a:buNone/>
            </a:pPr>
            <a:r>
              <a:rPr lang="en-US" dirty="0" smtClean="0"/>
              <a:t>Can you answer today’s EQ?</a:t>
            </a:r>
          </a:p>
          <a:p>
            <a:pPr>
              <a:buNone/>
            </a:pPr>
            <a:r>
              <a:rPr lang="en-US" dirty="0" smtClean="0"/>
              <a:t>What does it mean to write for content?</a:t>
            </a:r>
          </a:p>
          <a:p>
            <a:endParaRPr lang="en-US" dirty="0"/>
          </a:p>
        </p:txBody>
      </p:sp>
      <p:sp>
        <p:nvSpPr>
          <p:cNvPr id="4" name="TextBox 3"/>
          <p:cNvSpPr txBox="1"/>
          <p:nvPr/>
        </p:nvSpPr>
        <p:spPr>
          <a:xfrm>
            <a:off x="685800" y="2362200"/>
            <a:ext cx="7010400" cy="584775"/>
          </a:xfrm>
          <a:prstGeom prst="rect">
            <a:avLst/>
          </a:prstGeom>
          <a:noFill/>
        </p:spPr>
        <p:txBody>
          <a:bodyPr wrap="square" rtlCol="0">
            <a:spAutoFit/>
          </a:bodyPr>
          <a:lstStyle/>
          <a:p>
            <a:endParaRPr 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a:t>
            </a:r>
            <a:endParaRPr lang="en-US" dirty="0"/>
          </a:p>
        </p:txBody>
      </p:sp>
      <p:sp>
        <p:nvSpPr>
          <p:cNvPr id="3" name="Content Placeholder 2"/>
          <p:cNvSpPr>
            <a:spLocks noGrp="1"/>
          </p:cNvSpPr>
          <p:nvPr>
            <p:ph idx="1"/>
          </p:nvPr>
        </p:nvSpPr>
        <p:spPr/>
        <p:txBody>
          <a:bodyPr>
            <a:normAutofit/>
          </a:bodyPr>
          <a:lstStyle/>
          <a:p>
            <a:pPr>
              <a:buNone/>
            </a:pPr>
            <a:r>
              <a:rPr lang="en-US" dirty="0"/>
              <a:t>The presence </a:t>
            </a:r>
            <a:r>
              <a:rPr lang="en-US" dirty="0" smtClean="0"/>
              <a:t>of ideas developed through </a:t>
            </a:r>
            <a:r>
              <a:rPr lang="en-US" dirty="0"/>
              <a:t>facts;</a:t>
            </a:r>
          </a:p>
          <a:p>
            <a:pPr>
              <a:buNone/>
            </a:pPr>
            <a:r>
              <a:rPr lang="en-US" dirty="0" smtClean="0"/>
              <a:t>examples, anecdotes, details</a:t>
            </a:r>
            <a:r>
              <a:rPr lang="en-US" dirty="0"/>
              <a:t>, </a:t>
            </a:r>
            <a:r>
              <a:rPr lang="en-US" dirty="0" smtClean="0"/>
              <a:t>opinions, statistics, reasons</a:t>
            </a:r>
            <a:r>
              <a:rPr lang="en-US" dirty="0"/>
              <a:t>, </a:t>
            </a:r>
            <a:r>
              <a:rPr lang="en-US" dirty="0" smtClean="0"/>
              <a:t>and/or explanations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7.bmp"/>
          <p:cNvPicPr>
            <a:picLocks noGrp="1"/>
          </p:cNvPicPr>
          <p:nvPr>
            <p:ph idx="1"/>
          </p:nvPr>
        </p:nvPicPr>
        <p:blipFill>
          <a:blip r:embed="rId2"/>
          <a:srcRect/>
          <a:stretch>
            <a:fillRect/>
          </a:stretch>
        </p:blipFill>
        <p:spPr bwMode="auto">
          <a:xfrm>
            <a:off x="152400" y="304800"/>
            <a:ext cx="8610600" cy="6172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Strong Content </a:t>
            </a:r>
            <a:endParaRPr lang="en-US" dirty="0"/>
          </a:p>
        </p:txBody>
      </p:sp>
      <p:sp>
        <p:nvSpPr>
          <p:cNvPr id="3" name="Content Placeholder 2"/>
          <p:cNvSpPr>
            <a:spLocks noGrp="1"/>
          </p:cNvSpPr>
          <p:nvPr>
            <p:ph idx="1"/>
          </p:nvPr>
        </p:nvSpPr>
        <p:spPr/>
        <p:txBody>
          <a:bodyPr>
            <a:normAutofit/>
          </a:bodyPr>
          <a:lstStyle/>
          <a:p>
            <a:pPr algn="ctr">
              <a:buNone/>
            </a:pPr>
            <a:r>
              <a:rPr lang="en-US" dirty="0" smtClean="0"/>
              <a:t>In order to write with strong content a writer must provide substantial, specific</a:t>
            </a:r>
            <a:r>
              <a:rPr lang="en-US" dirty="0"/>
              <a:t>; </a:t>
            </a:r>
            <a:r>
              <a:rPr lang="en-US" dirty="0" smtClean="0"/>
              <a:t>and/or illustrative content demonstrating strong</a:t>
            </a:r>
            <a:endParaRPr lang="en-US" dirty="0"/>
          </a:p>
          <a:p>
            <a:pPr algn="ctr">
              <a:buNone/>
            </a:pPr>
            <a:r>
              <a:rPr lang="en-US" dirty="0"/>
              <a:t>development </a:t>
            </a:r>
            <a:r>
              <a:rPr lang="en-US" dirty="0" smtClean="0"/>
              <a:t>and sophisticated ideas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304800" y="304800"/>
            <a:ext cx="8458200" cy="6096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Show Don’t Tell </a:t>
            </a:r>
            <a:endParaRPr lang="en-US" dirty="0"/>
          </a:p>
        </p:txBody>
      </p:sp>
      <p:sp>
        <p:nvSpPr>
          <p:cNvPr id="3" name="Content Placeholder 2"/>
          <p:cNvSpPr>
            <a:spLocks noGrp="1"/>
          </p:cNvSpPr>
          <p:nvPr>
            <p:ph idx="1"/>
          </p:nvPr>
        </p:nvSpPr>
        <p:spPr>
          <a:xfrm>
            <a:off x="457200" y="1295400"/>
            <a:ext cx="8229600" cy="4830763"/>
          </a:xfrm>
        </p:spPr>
        <p:txBody>
          <a:bodyPr>
            <a:normAutofit/>
          </a:bodyPr>
          <a:lstStyle/>
          <a:p>
            <a:r>
              <a:rPr lang="en-US" baseline="0" dirty="0" smtClean="0">
                <a:latin typeface="TTE1FEF438t00"/>
              </a:rPr>
              <a:t>One of the most important skills of a writer is the ability to </a:t>
            </a:r>
            <a:r>
              <a:rPr lang="en-US" u="sng" baseline="0" dirty="0" smtClean="0">
                <a:latin typeface="TTE1FEF438t00"/>
              </a:rPr>
              <a:t>SHOW</a:t>
            </a:r>
            <a:r>
              <a:rPr lang="en-US" baseline="0" dirty="0" smtClean="0">
                <a:latin typeface="TTE1FEF438t00"/>
              </a:rPr>
              <a:t> how a</a:t>
            </a:r>
            <a:r>
              <a:rPr lang="en-US" dirty="0" smtClean="0">
                <a:latin typeface="TTE1FEF438t00"/>
              </a:rPr>
              <a:t> </a:t>
            </a:r>
            <a:r>
              <a:rPr lang="en-US" baseline="0" dirty="0" smtClean="0">
                <a:latin typeface="TTE1FEF438t00"/>
              </a:rPr>
              <a:t>character is feeling </a:t>
            </a:r>
            <a:r>
              <a:rPr lang="en-US" u="sng" baseline="0" dirty="0" smtClean="0">
                <a:latin typeface="TTE1FEF438t00"/>
              </a:rPr>
              <a:t>without TELLING </a:t>
            </a:r>
            <a:r>
              <a:rPr lang="en-US" baseline="0" dirty="0" smtClean="0">
                <a:latin typeface="TTE1FEF438t00"/>
              </a:rPr>
              <a:t>the reader.</a:t>
            </a:r>
          </a:p>
          <a:p>
            <a:r>
              <a:rPr lang="en-US" baseline="0" dirty="0" smtClean="0">
                <a:latin typeface="TTE1FEF438t00"/>
              </a:rPr>
              <a:t>Without saying, “He was mad,”</a:t>
            </a:r>
            <a:r>
              <a:rPr lang="en-US" dirty="0" smtClean="0">
                <a:latin typeface="TTE1FEF438t00"/>
              </a:rPr>
              <a:t> </a:t>
            </a:r>
            <a:r>
              <a:rPr lang="en-US" baseline="0" dirty="0" smtClean="0">
                <a:latin typeface="TTE1FEF438t00"/>
              </a:rPr>
              <a:t>you can effectively tell the reader about his anger by focusing on how he looks,</a:t>
            </a:r>
            <a:r>
              <a:rPr lang="en-US" dirty="0" smtClean="0">
                <a:latin typeface="TTE1FEF438t00"/>
              </a:rPr>
              <a:t> </a:t>
            </a:r>
            <a:r>
              <a:rPr lang="en-US" baseline="0" dirty="0" smtClean="0">
                <a:latin typeface="TTE1FEF438t00"/>
              </a:rPr>
              <a:t>what he’s doing, what he’s saying, and how he’s saying it.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Here is an example of telling: </a:t>
            </a:r>
            <a:endParaRPr lang="en-US" dirty="0"/>
          </a:p>
        </p:txBody>
      </p:sp>
      <p:sp>
        <p:nvSpPr>
          <p:cNvPr id="3" name="Content Placeholder 2"/>
          <p:cNvSpPr>
            <a:spLocks noGrp="1"/>
          </p:cNvSpPr>
          <p:nvPr>
            <p:ph idx="1"/>
          </p:nvPr>
        </p:nvSpPr>
        <p:spPr/>
        <p:txBody>
          <a:bodyPr/>
          <a:lstStyle/>
          <a:p>
            <a:pPr>
              <a:buNone/>
            </a:pPr>
            <a:r>
              <a:rPr lang="en-US" dirty="0" smtClean="0"/>
              <a:t>	</a:t>
            </a:r>
            <a:r>
              <a:rPr lang="en-US" i="1" dirty="0" smtClean="0"/>
              <a:t>Fern was in the kitchen when she saw her father go by with an ax.  She wondered what he was doing with it.  Her mother told her he was going to do away with a pig that had been born too small.  Fern was upset because she didn’t think a pig should be killed just because it was smaller than other pigs.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Here is an example of showing</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i="1" dirty="0" smtClean="0"/>
              <a:t>“Where’s Papa going with that ax?” said Fern to her mother as they were setting the table for breakfast. </a:t>
            </a:r>
            <a:endParaRPr lang="en-US" dirty="0" smtClean="0"/>
          </a:p>
          <a:p>
            <a:pPr>
              <a:buNone/>
            </a:pPr>
            <a:r>
              <a:rPr lang="en-US" i="1" dirty="0"/>
              <a:t>	</a:t>
            </a:r>
            <a:r>
              <a:rPr lang="en-US" i="1" dirty="0" smtClean="0"/>
              <a:t>“Out to the </a:t>
            </a:r>
            <a:r>
              <a:rPr lang="en-US" i="1" dirty="0" err="1" smtClean="0"/>
              <a:t>hoghouse</a:t>
            </a:r>
            <a:r>
              <a:rPr lang="en-US" i="1" dirty="0" smtClean="0"/>
              <a:t>,” replied Mrs. Arable.  “Some pigs were born last night.” </a:t>
            </a:r>
            <a:endParaRPr lang="en-US" dirty="0" smtClean="0"/>
          </a:p>
          <a:p>
            <a:pPr>
              <a:buNone/>
            </a:pPr>
            <a:r>
              <a:rPr lang="en-US" i="1" dirty="0" smtClean="0"/>
              <a:t>“I don’t know why he needs an ax,” continued Fern, who was only eight. </a:t>
            </a:r>
            <a:endParaRPr lang="en-US" dirty="0" smtClean="0"/>
          </a:p>
          <a:p>
            <a:pPr>
              <a:buNone/>
            </a:pPr>
            <a:r>
              <a:rPr lang="en-US" i="1" dirty="0"/>
              <a:t>	</a:t>
            </a:r>
            <a:r>
              <a:rPr lang="en-US" i="1" dirty="0" smtClean="0"/>
              <a:t>“Well,” said her mother, “one of the pigs is very small and weak, and it will never amount to anything.  So your father has decided to do away with it.” </a:t>
            </a:r>
            <a:endParaRPr lang="en-US" dirty="0" smtClean="0"/>
          </a:p>
          <a:p>
            <a:pPr>
              <a:buNone/>
            </a:pPr>
            <a:r>
              <a:rPr lang="en-US" i="1" dirty="0" smtClean="0"/>
              <a:t>“Do </a:t>
            </a:r>
            <a:r>
              <a:rPr lang="en-US" dirty="0" smtClean="0"/>
              <a:t>away </a:t>
            </a:r>
            <a:r>
              <a:rPr lang="en-US" i="1" dirty="0" smtClean="0"/>
              <a:t>with it?” shrieked Fern.  “You mean </a:t>
            </a:r>
            <a:r>
              <a:rPr lang="en-US" dirty="0" smtClean="0"/>
              <a:t>kill</a:t>
            </a:r>
            <a:r>
              <a:rPr lang="en-US" i="1" dirty="0" smtClean="0"/>
              <a:t> it?  Just because it’s smaller than the others?”</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25.bmp"/>
          <p:cNvPicPr>
            <a:picLocks/>
          </p:cNvPicPr>
          <p:nvPr/>
        </p:nvPicPr>
        <p:blipFill>
          <a:blip r:embed="rId2"/>
          <a:srcRect/>
          <a:stretch>
            <a:fillRect/>
          </a:stretch>
        </p:blipFill>
        <p:spPr bwMode="auto">
          <a:xfrm>
            <a:off x="152400" y="152400"/>
            <a:ext cx="8686800" cy="6400800"/>
          </a:xfrm>
          <a:prstGeom prst="rect">
            <a:avLst/>
          </a:prstGeom>
          <a:noFill/>
          <a:ln w="9525">
            <a:noFill/>
            <a:miter lim="800000"/>
            <a:headEnd/>
            <a:tailEnd/>
          </a:ln>
        </p:spPr>
      </p:pic>
      <p:sp>
        <p:nvSpPr>
          <p:cNvPr id="6" name="TextBox 5"/>
          <p:cNvSpPr txBox="1"/>
          <p:nvPr/>
        </p:nvSpPr>
        <p:spPr>
          <a:xfrm>
            <a:off x="685800" y="1600200"/>
            <a:ext cx="7696200" cy="584775"/>
          </a:xfrm>
          <a:prstGeom prst="rect">
            <a:avLst/>
          </a:prstGeom>
          <a:noFill/>
        </p:spPr>
        <p:txBody>
          <a:bodyPr wrap="square" rtlCol="0">
            <a:spAutoFit/>
          </a:bodyPr>
          <a:lstStyle/>
          <a:p>
            <a:r>
              <a:rPr lang="en-US" sz="1600" dirty="0">
                <a:latin typeface="Times New Roman" pitchFamily="18" charset="0"/>
                <a:cs typeface="Times New Roman" pitchFamily="18" charset="0"/>
              </a:rPr>
              <a:t>The arctic wind nearly blew Monica over as she pushed her way outside. She pulled her hat down further to cover her ears while narrowly avoiding a slushy puddle.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374</TotalTime>
  <Words>284</Words>
  <Application>Microsoft Office PowerPoint</Application>
  <PresentationFormat>On-screen Show (4:3)</PresentationFormat>
  <Paragraphs>39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5 Domains of Writing </vt:lpstr>
      <vt:lpstr>Content </vt:lpstr>
      <vt:lpstr>Slide 3</vt:lpstr>
      <vt:lpstr>Strong Content </vt:lpstr>
      <vt:lpstr>Slide 5</vt:lpstr>
      <vt:lpstr>Show Don’t Tell </vt:lpstr>
      <vt:lpstr>Here is an example of telling: </vt:lpstr>
      <vt:lpstr>Here is an example of showing</vt:lpstr>
      <vt:lpstr>Slide 9</vt:lpstr>
      <vt:lpstr>Using Strong Nouns and Verbs</vt:lpstr>
      <vt:lpstr>Slide 11</vt:lpstr>
      <vt:lpstr>Your turn!</vt:lpstr>
      <vt:lpstr>Slide 13</vt:lpstr>
      <vt:lpstr>Slide 14</vt:lpstr>
      <vt:lpstr>Slide 15</vt:lpstr>
      <vt:lpstr>Slide 16</vt:lpstr>
      <vt:lpstr>Slide 17</vt:lpstr>
    </vt:vector>
  </TitlesOfParts>
  <Company>CASD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Domains of Writing </dc:title>
  <dc:creator> </dc:creator>
  <cp:lastModifiedBy> </cp:lastModifiedBy>
  <cp:revision>25</cp:revision>
  <dcterms:created xsi:type="dcterms:W3CDTF">2012-09-12T11:08:10Z</dcterms:created>
  <dcterms:modified xsi:type="dcterms:W3CDTF">2012-09-25T19:22:38Z</dcterms:modified>
</cp:coreProperties>
</file>